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Arial MT Pro" charset="1" panose="020B0502020202020204"/>
      <p:regular r:id="rId7"/>
    </p:embeddedFont>
    <p:embeddedFont>
      <p:font typeface="Roboto Condensed" charset="1" panose="02000000000000000000"/>
      <p:regular r:id="rId8"/>
    </p:embeddedFont>
    <p:embeddedFont>
      <p:font typeface="Barlow Condensed Bold" charset="1" panose="0000070600000000000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646402"/>
          </a:xfrm>
          <a:custGeom>
            <a:avLst/>
            <a:gdLst/>
            <a:ahLst/>
            <a:cxnLst/>
            <a:rect r="r" b="b" t="t" l="l"/>
            <a:pathLst>
              <a:path h="14646402" w="26212800">
                <a:moveTo>
                  <a:pt x="0" y="0"/>
                </a:moveTo>
                <a:lnTo>
                  <a:pt x="26212800" y="0"/>
                </a:lnTo>
                <a:lnTo>
                  <a:pt x="26212800" y="14646402"/>
                </a:lnTo>
                <a:lnTo>
                  <a:pt x="0" y="14646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04469" y="449972"/>
            <a:ext cx="17716500" cy="1522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58"/>
              </a:lnSpc>
            </a:pPr>
            <a:r>
              <a:rPr lang="en-US" sz="5640" spc="124">
                <a:solidFill>
                  <a:srgbClr val="1E3038"/>
                </a:solidFill>
                <a:latin typeface="Arial MT Pro"/>
                <a:ea typeface="Arial MT Pro"/>
                <a:cs typeface="Arial MT Pro"/>
                <a:sym typeface="Arial MT Pro"/>
              </a:rPr>
              <a:t>Digital Assets: The Era of State-Sponsored Raiding</a:t>
            </a:r>
          </a:p>
          <a:p>
            <a:pPr algn="l">
              <a:lnSpc>
                <a:spcPts val="2377"/>
              </a:lnSpc>
            </a:pPr>
            <a:r>
              <a:rPr lang="en-US" sz="2076" spc="-6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State-sponsored threat actors, particularly North Korea's Lazarus Group, are now conducting industrialized digital asset theft on an unprecedented scale.</a:t>
            </a:r>
          </a:p>
          <a:p>
            <a:pPr algn="l">
              <a:lnSpc>
                <a:spcPts val="2377"/>
              </a:lnSpc>
            </a:pPr>
            <a:r>
              <a:rPr lang="en-US" sz="2076" spc="-6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These operations utilize automated tools and cophisticated laundering techniques, transforming cybercrime into a primary driver of national GDP.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89800" y="2580136"/>
            <a:ext cx="8401050" cy="580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8"/>
              </a:lnSpc>
            </a:pPr>
            <a:r>
              <a:rPr lang="en-US" sz="3005" spc="84">
                <a:solidFill>
                  <a:srgbClr val="1E3038"/>
                </a:solidFill>
                <a:latin typeface="Arial MT Pro"/>
                <a:ea typeface="Arial MT Pro"/>
                <a:cs typeface="Arial MT Pro"/>
                <a:sym typeface="Arial MT Pro"/>
              </a:rPr>
              <a:t>ANATOMY OF A STATE-SPONSORED HEIST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27306" y="3871575"/>
            <a:ext cx="6182678" cy="1033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90"/>
              </a:lnSpc>
            </a:pPr>
            <a:r>
              <a:rPr lang="en-US" sz="2208" spc="-13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1. Initial Attack &amp; Compromise</a:t>
            </a:r>
          </a:p>
          <a:p>
            <a:pPr algn="l">
              <a:lnSpc>
                <a:spcPts val="2690"/>
              </a:lnSpc>
            </a:pPr>
            <a:r>
              <a:rPr lang="en-US" sz="2208" spc="-13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State actors (e.g., Lazarus Group) breach a high-</a:t>
            </a:r>
          </a:p>
          <a:p>
            <a:pPr algn="l">
              <a:lnSpc>
                <a:spcPts val="2690"/>
              </a:lnSpc>
            </a:pPr>
            <a:r>
              <a:rPr lang="en-US" sz="2208" spc="-13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value farget like a major cryptocurrency exchange.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540490" y="2516380"/>
            <a:ext cx="2886075" cy="496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28"/>
              </a:lnSpc>
            </a:pPr>
            <a:r>
              <a:rPr lang="en-US" sz="1656" spc="-1">
                <a:solidFill>
                  <a:srgbClr val="DBE2E3"/>
                </a:solidFill>
                <a:latin typeface="Arial MT Pro"/>
                <a:ea typeface="Arial MT Pro"/>
                <a:cs typeface="Arial MT Pro"/>
                <a:sym typeface="Arial MT Pro"/>
              </a:rPr>
              <a:t>MAJOR CRYPTOCURRENCY</a:t>
            </a:r>
          </a:p>
          <a:p>
            <a:pPr algn="ctr">
              <a:lnSpc>
                <a:spcPts val="1828"/>
              </a:lnSpc>
            </a:pPr>
            <a:r>
              <a:rPr lang="en-US" sz="1656" spc="-1">
                <a:solidFill>
                  <a:srgbClr val="DBE2E3"/>
                </a:solidFill>
                <a:latin typeface="Arial MT Pro"/>
                <a:ea typeface="Arial MT Pro"/>
                <a:cs typeface="Arial MT Pro"/>
                <a:sym typeface="Arial MT Pro"/>
              </a:rPr>
              <a:t>EXCHANGE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284702" y="2555580"/>
            <a:ext cx="2286000" cy="630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54"/>
              </a:lnSpc>
            </a:pPr>
            <a:r>
              <a:rPr lang="en-US" sz="1922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STATE ACTORS</a:t>
            </a:r>
          </a:p>
          <a:p>
            <a:pPr algn="l">
              <a:lnSpc>
                <a:spcPts val="2504"/>
              </a:lnSpc>
            </a:pPr>
            <a:r>
              <a:rPr lang="en-US" sz="2233" spc="-31">
                <a:solidFill>
                  <a:srgbClr val="33302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(e.g., Lazarus Group)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020342" y="443923"/>
            <a:ext cx="4257675" cy="562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45"/>
              </a:lnSpc>
            </a:pPr>
            <a:r>
              <a:rPr lang="en-US" sz="2961" spc="62">
                <a:solidFill>
                  <a:srgbClr val="1E3038"/>
                </a:solidFill>
                <a:latin typeface="Arial MT Pro"/>
                <a:ea typeface="Arial MT Pro"/>
                <a:cs typeface="Arial MT Pro"/>
                <a:sym typeface="Arial MT Pro"/>
              </a:rPr>
              <a:t>KEY TREND ANALYSIS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185163" y="1372486"/>
            <a:ext cx="3781425" cy="2124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2"/>
              </a:lnSpc>
            </a:pPr>
            <a:r>
              <a:rPr lang="en-US" sz="1941" spc="17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THE $1.5 BILLION BENCHMARK</a:t>
            </a:r>
          </a:p>
          <a:p>
            <a:pPr algn="l">
              <a:lnSpc>
                <a:spcPts val="9952"/>
              </a:lnSpc>
            </a:pPr>
            <a:r>
              <a:rPr lang="en-US" sz="7568" spc="166">
                <a:solidFill>
                  <a:srgbClr val="366471"/>
                </a:solidFill>
                <a:latin typeface="Arial MT Pro"/>
                <a:ea typeface="Arial MT Pro"/>
                <a:cs typeface="Arial MT Pro"/>
                <a:sym typeface="Arial MT Pro"/>
              </a:rPr>
              <a:t>$1.5</a:t>
            </a:r>
          </a:p>
          <a:p>
            <a:pPr algn="l">
              <a:lnSpc>
                <a:spcPts val="4162"/>
              </a:lnSpc>
            </a:pPr>
            <a:r>
              <a:rPr lang="en-US" sz="3165" spc="300">
                <a:solidFill>
                  <a:srgbClr val="3F666F"/>
                </a:solidFill>
                <a:latin typeface="Arial MT Pro"/>
                <a:ea typeface="Arial MT Pro"/>
                <a:cs typeface="Arial MT Pro"/>
                <a:sym typeface="Arial MT Pro"/>
              </a:rPr>
              <a:t>BILLION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199555" y="4499181"/>
            <a:ext cx="4324350" cy="791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8"/>
              </a:lnSpc>
            </a:pPr>
            <a:r>
              <a:rPr lang="en-US" sz="2067" spc="-2">
                <a:solidFill>
                  <a:srgbClr val="33302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Lazarus Group's 2025 theft from the Bybit</a:t>
            </a:r>
          </a:p>
          <a:p>
            <a:pPr algn="l">
              <a:lnSpc>
                <a:spcPts val="2128"/>
              </a:lnSpc>
            </a:pPr>
            <a:r>
              <a:rPr lang="en-US" sz="2097" spc="-6">
                <a:solidFill>
                  <a:srgbClr val="33302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exchange established a new precedent</a:t>
            </a:r>
          </a:p>
          <a:p>
            <a:pPr algn="l">
              <a:lnSpc>
                <a:spcPts val="2097"/>
              </a:lnSpc>
            </a:pPr>
            <a:r>
              <a:rPr lang="en-US" sz="2066">
                <a:solidFill>
                  <a:srgbClr val="33302B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for state-aponaored raids.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27306" y="6247702"/>
            <a:ext cx="4961573" cy="1075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6"/>
              </a:lnSpc>
            </a:pPr>
            <a:r>
              <a:rPr lang="en-US" sz="2721" spc="32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2. Mass Asset Exfiltration</a:t>
            </a:r>
          </a:p>
          <a:p>
            <a:pPr algn="l">
              <a:lnSpc>
                <a:spcPts val="2570"/>
              </a:lnSpc>
            </a:pPr>
            <a:r>
              <a:rPr lang="en-US" sz="2195" spc="17">
                <a:solidFill>
                  <a:srgbClr val="33302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Billions in digital assets are stolen from</a:t>
            </a:r>
          </a:p>
          <a:p>
            <a:pPr algn="l">
              <a:lnSpc>
                <a:spcPts val="2344"/>
              </a:lnSpc>
            </a:pPr>
            <a:r>
              <a:rPr lang="en-US" sz="2002" spc="6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operational "hot wallets" and user accounts.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74115" y="8699587"/>
            <a:ext cx="4554379" cy="1765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1"/>
              </a:lnSpc>
            </a:pPr>
            <a:r>
              <a:rPr lang="en-US" sz="2173" spc="19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3. Obfuscation via</a:t>
            </a:r>
          </a:p>
          <a:p>
            <a:pPr algn="l">
              <a:lnSpc>
                <a:spcPts val="2731"/>
              </a:lnSpc>
            </a:pPr>
            <a:r>
              <a:rPr lang="en-US" sz="2173" spc="19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Cross-Chain Bridges</a:t>
            </a:r>
          </a:p>
          <a:p>
            <a:pPr algn="l">
              <a:lnSpc>
                <a:spcPts val="2731"/>
              </a:lnSpc>
            </a:pPr>
            <a:r>
              <a:rPr lang="en-US" sz="2173" spc="19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Funds are moved between different</a:t>
            </a:r>
          </a:p>
          <a:p>
            <a:pPr algn="l">
              <a:lnSpc>
                <a:spcPts val="2731"/>
              </a:lnSpc>
            </a:pPr>
            <a:r>
              <a:rPr lang="en-US" sz="2173" spc="19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blockchains (e.g., Bitcoin to Monero)</a:t>
            </a:r>
          </a:p>
          <a:p>
            <a:pPr algn="l">
              <a:lnSpc>
                <a:spcPts val="2731"/>
              </a:lnSpc>
            </a:pPr>
            <a:r>
              <a:rPr lang="en-US" sz="2173" spc="19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to break the audit trail.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9800" y="11579349"/>
            <a:ext cx="5010388" cy="1387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70"/>
              </a:lnSpc>
            </a:pPr>
            <a:r>
              <a:rPr lang="en-US" sz="2220" spc="51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4. Laundering via Peel Chains</a:t>
            </a:r>
          </a:p>
          <a:p>
            <a:pPr algn="just">
              <a:lnSpc>
                <a:spcPts val="2770"/>
              </a:lnSpc>
            </a:pPr>
            <a:r>
              <a:rPr lang="en-US" sz="2220" spc="51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Large sums are spilt into thousands of</a:t>
            </a:r>
          </a:p>
          <a:p>
            <a:pPr algn="just">
              <a:lnSpc>
                <a:spcPts val="2742"/>
              </a:lnSpc>
            </a:pPr>
            <a:r>
              <a:rPr lang="en-US" sz="2197" spc="21">
                <a:solidFill>
                  <a:srgbClr val="33302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small transactions to evade automated</a:t>
            </a:r>
          </a:p>
          <a:p>
            <a:pPr algn="just">
              <a:lnSpc>
                <a:spcPts val="2577"/>
              </a:lnSpc>
            </a:pPr>
            <a:r>
              <a:rPr lang="en-US" sz="2065" spc="-10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detection systems.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327517" y="7445856"/>
            <a:ext cx="1743075" cy="36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7"/>
              </a:lnSpc>
            </a:pPr>
            <a:r>
              <a:rPr lang="en-US" sz="1905" spc="11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HOT WALLETS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426315" y="7450439"/>
            <a:ext cx="1114425" cy="255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9"/>
              </a:lnSpc>
            </a:pPr>
            <a:r>
              <a:rPr lang="en-US" sz="1549">
                <a:solidFill>
                  <a:srgbClr val="DBE2E3"/>
                </a:solidFill>
                <a:latin typeface="Barlow Condensed Bold"/>
                <a:ea typeface="Barlow Condensed Bold"/>
                <a:cs typeface="Barlow Condensed Bold"/>
                <a:sym typeface="Barlow Condensed Bold"/>
              </a:rPr>
              <a:t>STOLEN ASSETS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874555" y="7443906"/>
            <a:ext cx="2114550" cy="3546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1785" spc="76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USER ACCOUNTS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697724" y="13174849"/>
            <a:ext cx="1495425" cy="302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6"/>
              </a:lnSpc>
            </a:pPr>
            <a:r>
              <a:rPr lang="en-US" sz="1590" spc="96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PEEL CHAINS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22289" y="10575261"/>
            <a:ext cx="1571625" cy="529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5"/>
              </a:lnSpc>
            </a:pPr>
            <a:r>
              <a:rPr lang="en-US" sz="1673" spc="40">
                <a:solidFill>
                  <a:srgbClr val="DBE2E3"/>
                </a:solidFill>
                <a:latin typeface="Arial MT Pro"/>
                <a:ea typeface="Arial MT Pro"/>
                <a:cs typeface="Arial MT Pro"/>
                <a:sym typeface="Arial MT Pro"/>
              </a:rPr>
              <a:t>CROSS-CHAIN</a:t>
            </a:r>
          </a:p>
          <a:p>
            <a:pPr algn="ctr">
              <a:lnSpc>
                <a:spcPts val="1965"/>
              </a:lnSpc>
            </a:pPr>
            <a:r>
              <a:rPr lang="en-US" sz="1673" spc="40">
                <a:solidFill>
                  <a:srgbClr val="DBE2E3"/>
                </a:solidFill>
                <a:latin typeface="Arial MT Pro"/>
                <a:ea typeface="Arial MT Pro"/>
                <a:cs typeface="Arial MT Pro"/>
                <a:sym typeface="Arial MT Pro"/>
              </a:rPr>
              <a:t>BRIDGES</a:t>
            </a:r>
          </a:p>
        </p:txBody>
      </p:sp>
      <p:sp>
        <p:nvSpPr>
          <p:cNvPr name="TextBox 19" id="19"/>
          <p:cNvSpPr txBox="true"/>
          <p:nvPr/>
        </p:nvSpPr>
        <p:spPr>
          <a:xfrm rot="-180767">
            <a:off x="15175080" y="12379125"/>
            <a:ext cx="333375" cy="23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19"/>
              </a:lnSpc>
            </a:pPr>
            <a:r>
              <a:rPr lang="en-US" sz="1227">
                <a:solidFill>
                  <a:srgbClr val="57817B"/>
                </a:solidFill>
                <a:latin typeface="Arial MT Pro"/>
                <a:ea typeface="Arial MT Pro"/>
                <a:cs typeface="Arial MT Pro"/>
                <a:sym typeface="Arial MT Pro"/>
              </a:rPr>
              <a:t>0-10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1199602" y="6008420"/>
            <a:ext cx="2886075" cy="59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06"/>
              </a:lnSpc>
            </a:pPr>
            <a:r>
              <a:rPr lang="en-US" sz="1895" spc="5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THE TOOL: AUTOMATED</a:t>
            </a:r>
          </a:p>
          <a:p>
            <a:pPr algn="l">
              <a:lnSpc>
                <a:spcPts val="2206"/>
              </a:lnSpc>
            </a:pPr>
            <a:r>
              <a:rPr lang="en-US" sz="1895" spc="5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TOKEN DRAINERS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199633" y="8888566"/>
            <a:ext cx="4152900" cy="812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8"/>
              </a:lnSpc>
            </a:pPr>
            <a:r>
              <a:rPr lang="en-US" sz="2123" spc="-16">
                <a:solidFill>
                  <a:srgbClr val="33302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Malicious scripts embedded in phishing</a:t>
            </a:r>
          </a:p>
          <a:p>
            <a:pPr algn="l">
              <a:lnSpc>
                <a:spcPts val="2057"/>
              </a:lnSpc>
            </a:pPr>
            <a:r>
              <a:rPr lang="en-US" sz="1908" spc="-17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sites that automatically empty a</a:t>
            </a:r>
          </a:p>
          <a:p>
            <a:pPr algn="l">
              <a:lnSpc>
                <a:spcPts val="2057"/>
              </a:lnSpc>
            </a:pPr>
            <a:r>
              <a:rPr lang="en-US" sz="1908" spc="-17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connected crypto wallet's assets.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1201888" y="10248277"/>
            <a:ext cx="1781175" cy="369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15"/>
              </a:lnSpc>
            </a:pPr>
            <a:r>
              <a:rPr lang="en-US" sz="1939" spc="21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THE EVASION: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1201697" y="10568221"/>
            <a:ext cx="3714750" cy="344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2"/>
              </a:lnSpc>
            </a:pPr>
            <a:r>
              <a:rPr lang="en-US" sz="1808" spc="74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INDUSTRIALIZED LAUNDERING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313658" y="13806631"/>
            <a:ext cx="3038475" cy="302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8"/>
              </a:lnSpc>
            </a:pPr>
            <a:r>
              <a:rPr lang="en-US" sz="1584" spc="93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DECENTRALIZED NETWORK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1246275" y="12497325"/>
            <a:ext cx="1381125" cy="469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</a:pPr>
            <a:r>
              <a:rPr lang="en-US" sz="1515" spc="7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CROSS-CHAIN</a:t>
            </a:r>
          </a:p>
          <a:p>
            <a:pPr algn="ctr">
              <a:lnSpc>
                <a:spcPts val="1725"/>
              </a:lnSpc>
            </a:pPr>
            <a:r>
              <a:rPr lang="en-US" sz="1515" spc="7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BRIDGES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3838789" y="12698806"/>
            <a:ext cx="1323975" cy="276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83"/>
              </a:lnSpc>
            </a:pPr>
            <a:r>
              <a:rPr lang="en-US" sz="1488" spc="35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PEEL CHAINS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199568" y="13112692"/>
            <a:ext cx="4152900" cy="827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6"/>
              </a:lnSpc>
            </a:pPr>
            <a:r>
              <a:rPr lang="en-US" sz="1748" spc="43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The combined use of "Peel Chains" and</a:t>
            </a:r>
          </a:p>
          <a:p>
            <a:pPr algn="l">
              <a:lnSpc>
                <a:spcPts val="1966"/>
              </a:lnSpc>
            </a:pPr>
            <a:r>
              <a:rPr lang="en-US" sz="1748" spc="43">
                <a:solidFill>
                  <a:srgbClr val="33302B"/>
                </a:solidFill>
                <a:latin typeface="Arial MT Pro"/>
                <a:ea typeface="Arial MT Pro"/>
                <a:cs typeface="Arial MT Pro"/>
                <a:sym typeface="Arial MT Pro"/>
              </a:rPr>
              <a:t>"Bridges" creates a resilient network</a:t>
            </a:r>
          </a:p>
          <a:p>
            <a:pPr algn="l">
              <a:lnSpc>
                <a:spcPts val="2273"/>
              </a:lnSpc>
            </a:pPr>
            <a:r>
              <a:rPr lang="en-US" sz="2021" spc="16">
                <a:solidFill>
                  <a:srgbClr val="33302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for washing stolen funds.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